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4" r:id="rId7"/>
    <p:sldId id="258" r:id="rId8"/>
    <p:sldId id="265" r:id="rId9"/>
    <p:sldId id="259" r:id="rId10"/>
    <p:sldId id="263" r:id="rId11"/>
    <p:sldId id="260" r:id="rId12"/>
    <p:sldId id="261" r:id="rId1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AF6"/>
    <a:srgbClr val="FDFFFD"/>
    <a:srgbClr val="FFFDF0"/>
    <a:srgbClr val="FFFEF1"/>
    <a:srgbClr val="FFFFF2"/>
    <a:srgbClr val="0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490" autoAdjust="0"/>
    <p:restoredTop sz="69723" autoAdjust="0"/>
  </p:normalViewPr>
  <p:slideViewPr>
    <p:cSldViewPr snapToGrid="0" snapToObjects="1">
      <p:cViewPr varScale="1">
        <p:scale>
          <a:sx n="72" d="100"/>
          <a:sy n="72" d="100"/>
        </p:scale>
        <p:origin x="357" y="33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08" d="100"/>
          <a:sy n="108" d="100"/>
        </p:scale>
        <p:origin x="270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lin Liles" userId="9b5ed93b80df88fe" providerId="LiveId" clId="{6E90E600-738E-4C3B-AD3B-6123A575A4C4}"/>
    <pc:docChg chg="modSld">
      <pc:chgData name="Devlin Liles" userId="9b5ed93b80df88fe" providerId="LiveId" clId="{6E90E600-738E-4C3B-AD3B-6123A575A4C4}" dt="2017-08-10T22:53:28.840" v="20" actId="20577"/>
      <pc:docMkLst>
        <pc:docMk/>
      </pc:docMkLst>
      <pc:sldChg chg="modSp">
        <pc:chgData name="Devlin Liles" userId="9b5ed93b80df88fe" providerId="LiveId" clId="{6E90E600-738E-4C3B-AD3B-6123A575A4C4}" dt="2017-08-10T22:53:28.840" v="20" actId="20577"/>
        <pc:sldMkLst>
          <pc:docMk/>
          <pc:sldMk cId="918530221" sldId="256"/>
        </pc:sldMkLst>
        <pc:spChg chg="mod">
          <ac:chgData name="Devlin Liles" userId="9b5ed93b80df88fe" providerId="LiveId" clId="{6E90E600-738E-4C3B-AD3B-6123A575A4C4}" dt="2017-08-10T22:53:28.840" v="20" actId="20577"/>
          <ac:spMkLst>
            <pc:docMk/>
            <pc:sldMk cId="918530221" sldId="256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8E617-937E-FC4A-8748-C6BABACC53F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E5334-810D-C443-935F-B933F0519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856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1E76F-63EC-3849-B890-E56FE4AABDB1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2E2218-332F-2046-8919-12C975A97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7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project.com/Articles/1166136/S-O-L-I-D-GRASP-And-Other-Basic-Principles-of-Obje#interface-segregation-principle" TargetMode="External"/><Relationship Id="rId13" Type="http://schemas.openxmlformats.org/officeDocument/2006/relationships/hyperlink" Target="https://www.codeproject.com/Articles/1166136/S-O-L-I-D-GRASP-And-Other-Basic-Principles-of-Obje#information-expert" TargetMode="External"/><Relationship Id="rId18" Type="http://schemas.openxmlformats.org/officeDocument/2006/relationships/hyperlink" Target="https://www.codeproject.com/Articles/1166136/S-O-L-I-D-GRASP-And-Other-Basic-Principles-of-Obje#indirection" TargetMode="External"/><Relationship Id="rId3" Type="http://schemas.openxmlformats.org/officeDocument/2006/relationships/hyperlink" Target="https://www.codeproject.com/Articles/1166136/S-O-L-I-D-GRASP-And-Other-Basic-Principles-of-Obje#singleresponsibility-principle" TargetMode="External"/><Relationship Id="rId7" Type="http://schemas.openxmlformats.org/officeDocument/2006/relationships/hyperlink" Target="https://www.codeproject.com/Articles/1166136/S-O-L-I-D-GRASP-And-Other-Basic-Principles-of-Obje#liskov-substitution-principle" TargetMode="External"/><Relationship Id="rId12" Type="http://schemas.openxmlformats.org/officeDocument/2006/relationships/hyperlink" Target="https://www.codeproject.com/Articles/1166136/S-O-L-I-D-GRASP-And-Other-Basic-Principles-of-Obje#polymorphism" TargetMode="External"/><Relationship Id="rId17" Type="http://schemas.openxmlformats.org/officeDocument/2006/relationships/hyperlink" Target="https://www.codeproject.com/Articles/1166136/S-O-L-I-D-GRASP-And-Other-Basic-Principles-of-Obje#favor-composition" TargetMode="External"/><Relationship Id="rId2" Type="http://schemas.openxmlformats.org/officeDocument/2006/relationships/slide" Target="../slides/slide4.xml"/><Relationship Id="rId16" Type="http://schemas.openxmlformats.org/officeDocument/2006/relationships/hyperlink" Target="https://www.codeproject.com/Articles/1166136/S-O-L-I-D-GRASP-And-Other-Basic-Principles-of-Obje#controller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codeproject.com/Articles/1166136/S-O-L-I-D-GRASP-And-Other-Basic-Principles-of-Obje#open-closed-principle" TargetMode="External"/><Relationship Id="rId11" Type="http://schemas.openxmlformats.org/officeDocument/2006/relationships/hyperlink" Target="https://www.codeproject.com/Articles/1166136/S-O-L-I-D-GRASP-And-Other-Basic-Principles-of-Obje#hollywood-principle" TargetMode="External"/><Relationship Id="rId5" Type="http://schemas.openxmlformats.org/officeDocument/2006/relationships/hyperlink" Target="https://www.codeproject.com/Articles/1166136/S-O-L-I-D-GRASP-And-Other-Basic-Principles-of-Obje#low-coupling" TargetMode="External"/><Relationship Id="rId15" Type="http://schemas.openxmlformats.org/officeDocument/2006/relationships/hyperlink" Target="https://www.codeproject.com/Articles/1166136/S-O-L-I-D-GRASP-And-Other-Basic-Principles-of-Obje#pure-fabrication" TargetMode="External"/><Relationship Id="rId10" Type="http://schemas.openxmlformats.org/officeDocument/2006/relationships/hyperlink" Target="https://www.codeproject.com/Articles/1166136/S-O-L-I-D-GRASP-And-Other-Basic-Principles-of-Obje#program-to-interface" TargetMode="External"/><Relationship Id="rId4" Type="http://schemas.openxmlformats.org/officeDocument/2006/relationships/hyperlink" Target="https://www.codeproject.com/Articles/1166136/S-O-L-I-D-GRASP-And-Other-Basic-Principles-of-Obje#high-cohesion" TargetMode="External"/><Relationship Id="rId9" Type="http://schemas.openxmlformats.org/officeDocument/2006/relationships/hyperlink" Target="https://www.codeproject.com/Articles/1166136/S-O-L-I-D-GRASP-And-Other-Basic-Principles-of-Obje#dependency-inversion-principle" TargetMode="External"/><Relationship Id="rId14" Type="http://schemas.openxmlformats.org/officeDocument/2006/relationships/hyperlink" Target="https://www.codeproject.com/Articles/1166136/S-O-L-I-D-GRASP-And-Other-Basic-Principles-of-Obje#creator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12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Brilliant at the fundamentals</a:t>
            </a:r>
          </a:p>
          <a:p>
            <a:r>
              <a:rPr lang="en-US" dirty="0"/>
              <a:t>Know the basics and why they matter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0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SOLID?</a:t>
            </a:r>
          </a:p>
          <a:p>
            <a:r>
              <a:rPr lang="en-US" dirty="0" err="1"/>
              <a:t>GoF</a:t>
            </a:r>
            <a:r>
              <a:rPr lang="en-US" dirty="0"/>
              <a:t> Patterns?</a:t>
            </a:r>
          </a:p>
          <a:p>
            <a:r>
              <a:rPr lang="en-US" dirty="0"/>
              <a:t>GRASP?</a:t>
            </a:r>
          </a:p>
          <a:p>
            <a:r>
              <a:rPr lang="en-US" dirty="0"/>
              <a:t>Coupling/Cohesion?</a:t>
            </a:r>
          </a:p>
          <a:p>
            <a:r>
              <a:rPr lang="en-US" dirty="0"/>
              <a:t>	Efferent / Afferent</a:t>
            </a:r>
          </a:p>
          <a:p>
            <a:r>
              <a:rPr lang="en-US" dirty="0">
                <a:hlinkClick r:id="rId3"/>
              </a:rPr>
              <a:t>Single Responsibility Principle (SOLID)</a:t>
            </a:r>
            <a:endParaRPr lang="en-US" dirty="0"/>
          </a:p>
          <a:p>
            <a:r>
              <a:rPr lang="en-US" dirty="0">
                <a:hlinkClick r:id="rId4"/>
              </a:rPr>
              <a:t>High Cohesion (GRASP)</a:t>
            </a:r>
            <a:endParaRPr lang="en-US" dirty="0"/>
          </a:p>
          <a:p>
            <a:r>
              <a:rPr lang="en-US" dirty="0">
                <a:hlinkClick r:id="rId5"/>
              </a:rPr>
              <a:t>Low Coupling (GRASP)</a:t>
            </a:r>
            <a:endParaRPr lang="en-US" dirty="0"/>
          </a:p>
          <a:p>
            <a:r>
              <a:rPr lang="en-US" dirty="0">
                <a:hlinkClick r:id="rId6"/>
              </a:rPr>
              <a:t>Open Closed Principle (SOLID)</a:t>
            </a:r>
            <a:endParaRPr lang="en-US" dirty="0"/>
          </a:p>
          <a:p>
            <a:r>
              <a:rPr lang="en-US" dirty="0" err="1">
                <a:hlinkClick r:id="rId7"/>
              </a:rPr>
              <a:t>Liskov</a:t>
            </a:r>
            <a:r>
              <a:rPr lang="en-US" dirty="0">
                <a:hlinkClick r:id="rId7"/>
              </a:rPr>
              <a:t> Substitution principle (SOLID)</a:t>
            </a:r>
            <a:endParaRPr lang="en-US" dirty="0"/>
          </a:p>
          <a:p>
            <a:r>
              <a:rPr lang="en-US" dirty="0">
                <a:hlinkClick r:id="rId8"/>
              </a:rPr>
              <a:t>Interface Segregation Principle (SOLID)</a:t>
            </a:r>
            <a:endParaRPr lang="en-US" dirty="0"/>
          </a:p>
          <a:p>
            <a:r>
              <a:rPr lang="en-US" dirty="0">
                <a:hlinkClick r:id="rId9"/>
              </a:rPr>
              <a:t>Dependency Inversion Principle (SOLID)</a:t>
            </a:r>
            <a:endParaRPr lang="en-US" dirty="0"/>
          </a:p>
          <a:p>
            <a:r>
              <a:rPr lang="en-US" dirty="0">
                <a:hlinkClick r:id="rId10"/>
              </a:rPr>
              <a:t>Program to an Interface, not to an Implementation</a:t>
            </a:r>
            <a:endParaRPr lang="en-US" dirty="0"/>
          </a:p>
          <a:p>
            <a:r>
              <a:rPr lang="en-US" dirty="0">
                <a:hlinkClick r:id="rId11"/>
              </a:rPr>
              <a:t>Hollywood Principle</a:t>
            </a:r>
            <a:endParaRPr lang="en-US" dirty="0"/>
          </a:p>
          <a:p>
            <a:r>
              <a:rPr lang="en-US" dirty="0">
                <a:hlinkClick r:id="rId12"/>
              </a:rPr>
              <a:t>Polymorphism (GRASP)</a:t>
            </a:r>
            <a:endParaRPr lang="en-US" dirty="0"/>
          </a:p>
          <a:p>
            <a:r>
              <a:rPr lang="en-US" dirty="0">
                <a:hlinkClick r:id="rId13"/>
              </a:rPr>
              <a:t>Information Expert (GRASP)</a:t>
            </a:r>
            <a:endParaRPr lang="en-US" dirty="0"/>
          </a:p>
          <a:p>
            <a:r>
              <a:rPr lang="en-US" dirty="0">
                <a:hlinkClick r:id="rId14"/>
              </a:rPr>
              <a:t>Creator (GRASP)</a:t>
            </a:r>
            <a:endParaRPr lang="en-US" dirty="0"/>
          </a:p>
          <a:p>
            <a:r>
              <a:rPr lang="en-US" dirty="0">
                <a:hlinkClick r:id="rId15"/>
              </a:rPr>
              <a:t>Pure Fabrication (GRASP)</a:t>
            </a:r>
            <a:endParaRPr lang="en-US" dirty="0"/>
          </a:p>
          <a:p>
            <a:r>
              <a:rPr lang="en-US" dirty="0">
                <a:hlinkClick r:id="rId16"/>
              </a:rPr>
              <a:t>Controller (GRASP)</a:t>
            </a:r>
            <a:endParaRPr lang="en-US" dirty="0"/>
          </a:p>
          <a:p>
            <a:r>
              <a:rPr lang="en-US" dirty="0">
                <a:hlinkClick r:id="rId17"/>
              </a:rPr>
              <a:t>Favor composition over inheritance</a:t>
            </a:r>
            <a:endParaRPr lang="en-US" dirty="0"/>
          </a:p>
          <a:p>
            <a:r>
              <a:rPr lang="en-US" dirty="0">
                <a:hlinkClick r:id="rId18"/>
              </a:rPr>
              <a:t>Indirection (GRASP)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99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88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09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5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4403" y="5497350"/>
            <a:ext cx="9282753" cy="557036"/>
          </a:xfrm>
        </p:spPr>
        <p:txBody>
          <a:bodyPr>
            <a:no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4403" y="6054386"/>
            <a:ext cx="9282753" cy="52523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16356" y="2064771"/>
            <a:ext cx="6400800" cy="19248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90963" y="1295401"/>
            <a:ext cx="9034069" cy="45372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900" y="1030147"/>
            <a:ext cx="1978755" cy="4780344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030" y="1030147"/>
            <a:ext cx="7229722" cy="47803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94435" y="224495"/>
            <a:ext cx="284405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635102" y="6040421"/>
            <a:ext cx="466832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7181" y="224494"/>
            <a:ext cx="1775745" cy="365125"/>
          </a:xfrm>
          <a:prstGeom prst="rect">
            <a:avLst/>
          </a:prstGeom>
        </p:spPr>
        <p:txBody>
          <a:bodyPr/>
          <a:lstStyle/>
          <a:p>
            <a:fld id="{FDD84730-9A28-D44A-A27A-CC381838E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963" y="1460501"/>
            <a:ext cx="9034069" cy="448642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289325" y="823731"/>
            <a:ext cx="11631346" cy="409421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" y="0"/>
            <a:ext cx="12188824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749" y="3146971"/>
            <a:ext cx="11034094" cy="712745"/>
          </a:xfrm>
        </p:spPr>
        <p:txBody>
          <a:bodyPr anchor="t">
            <a:normAutofit/>
          </a:bodyPr>
          <a:lstStyle>
            <a:lvl1pPr algn="ctr">
              <a:defRPr sz="3200" b="1" i="0" cap="none" baseline="0">
                <a:solidFill>
                  <a:schemeClr val="bg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7758" y="3892451"/>
            <a:ext cx="8847651" cy="487680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" y="0"/>
            <a:ext cx="1218882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98749" y="3146971"/>
            <a:ext cx="11034094" cy="712745"/>
          </a:xfrm>
        </p:spPr>
        <p:txBody>
          <a:bodyPr anchor="t">
            <a:normAutofit/>
          </a:bodyPr>
          <a:lstStyle>
            <a:lvl1pPr algn="ctr">
              <a:defRPr sz="3200" b="1" i="0" cap="none" baseline="0">
                <a:solidFill>
                  <a:schemeClr val="bg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677758" y="3892451"/>
            <a:ext cx="8847651" cy="487680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7236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94563" y="1284923"/>
            <a:ext cx="5704370" cy="4874578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710" y="1284923"/>
            <a:ext cx="5728748" cy="4874577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63" y="1367441"/>
            <a:ext cx="5713685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564" y="1924612"/>
            <a:ext cx="5703444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2710" y="1367441"/>
            <a:ext cx="5728748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2710" y="1924612"/>
            <a:ext cx="5728748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421058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6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8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4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6080072" y="-21511"/>
            <a:ext cx="4904211" cy="6271840"/>
          </a:xfrm>
          <a:prstGeom prst="rect">
            <a:avLst/>
          </a:prstGeom>
          <a:solidFill>
            <a:srgbClr val="F5F5F5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197180" y="-21510"/>
            <a:ext cx="4672383" cy="623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2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94435" y="224495"/>
            <a:ext cx="284405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97181" y="224494"/>
            <a:ext cx="177574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1207116" y="601886"/>
            <a:ext cx="4748439" cy="5648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462" y="856527"/>
            <a:ext cx="4119514" cy="5150734"/>
          </a:xfrm>
        </p:spPr>
        <p:txBody>
          <a:bodyPr/>
          <a:lstStyle>
            <a:lvl1pPr>
              <a:defRPr sz="1800"/>
            </a:lvl1pPr>
            <a:lvl2pPr>
              <a:defRPr sz="165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6199570" y="6088284"/>
            <a:ext cx="4672383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6986" y="5724838"/>
            <a:ext cx="4657006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8131" y="2657437"/>
            <a:ext cx="4404949" cy="1463153"/>
          </a:xfrm>
        </p:spPr>
        <p:txBody>
          <a:bodyPr anchor="b">
            <a:normAutofit/>
          </a:bodyPr>
          <a:lstStyle>
            <a:lvl1pPr algn="l">
              <a:defRPr sz="21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3813" y="4136994"/>
            <a:ext cx="4397233" cy="151790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6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/>
          <p:cNvSpPr/>
          <p:nvPr/>
        </p:nvSpPr>
        <p:spPr>
          <a:xfrm>
            <a:off x="1207116" y="601886"/>
            <a:ext cx="4748439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39930" y="693795"/>
            <a:ext cx="4478331" cy="546811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-420260" y="-36576"/>
            <a:ext cx="13239661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0921" y="1323984"/>
            <a:ext cx="4400166" cy="146304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1198" y="2796171"/>
            <a:ext cx="4399618" cy="151956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42424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Date Placeholder 3"/>
          <p:cNvSpPr>
            <a:spLocks noGrp="1"/>
          </p:cNvSpPr>
          <p:nvPr>
            <p:ph type="dt" sz="half" idx="10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5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235564"/>
            <a:ext cx="4178300" cy="60263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1" y="1078993"/>
            <a:ext cx="11379200" cy="4753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591801" y="6365877"/>
            <a:ext cx="1168400" cy="355600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13909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7F4CE-098B-AC47-9403-6702D754860E}" type="datetimeFigureOut">
              <a:rPr lang="en-US" smtClean="0"/>
              <a:t>8/10/2017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79829" y="6356352"/>
            <a:ext cx="7092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ABC6B-F667-1540-8370-D056DC2C0FC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76" r:id="rId4"/>
    <p:sldLayoutId id="2147483767" r:id="rId5"/>
    <p:sldLayoutId id="2147483768" r:id="rId6"/>
    <p:sldLayoutId id="2147483775" r:id="rId7"/>
    <p:sldLayoutId id="2147483771" r:id="rId8"/>
    <p:sldLayoutId id="2147483772" r:id="rId9"/>
    <p:sldLayoutId id="2147483773" r:id="rId10"/>
    <p:sldLayoutId id="2147483774" r:id="rId11"/>
  </p:sldLayoutIdLst>
  <p:hf hdr="0" dt="0"/>
  <p:txStyles>
    <p:titleStyle>
      <a:lvl1pPr algn="l" defTabSz="685800" rtl="0" eaLnBrk="1" latinLnBrk="0" hangingPunct="1">
        <a:spcBef>
          <a:spcPct val="0"/>
        </a:spcBef>
        <a:buNone/>
        <a:defRPr sz="3000" b="1" i="0" kern="1200" baseline="0">
          <a:solidFill>
            <a:schemeClr val="accent1"/>
          </a:solidFill>
          <a:latin typeface="Century Gothic" charset="0"/>
          <a:ea typeface="Century Gothic" charset="0"/>
          <a:cs typeface="Century Gothic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05740" algn="l" defTabSz="685800" rtl="0" eaLnBrk="1" latinLnBrk="0" hangingPunct="1">
        <a:spcBef>
          <a:spcPct val="20000"/>
        </a:spcBef>
        <a:buClr>
          <a:schemeClr val="accent1"/>
        </a:buClr>
        <a:buSzPct val="120000"/>
        <a:buFont typeface="Arial" charset="0"/>
        <a:buChar char="•"/>
        <a:defRPr sz="1800" b="0" i="0" kern="1200">
          <a:solidFill>
            <a:schemeClr val="accent6"/>
          </a:solidFill>
          <a:latin typeface="Century Gothic" charset="0"/>
          <a:ea typeface="Century Gothic" charset="0"/>
          <a:cs typeface="Century Gothic" charset="0"/>
        </a:defRPr>
      </a:lvl1pPr>
      <a:lvl2pPr marL="480060" indent="-20574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Courier New" charset="0"/>
        <a:buChar char="o"/>
        <a:defRPr sz="1650" b="0" i="0" kern="1200">
          <a:solidFill>
            <a:schemeClr val="accent6"/>
          </a:solidFill>
          <a:latin typeface="Century Gothic" charset="0"/>
          <a:ea typeface="Century Gothic" charset="0"/>
          <a:cs typeface="Century Gothic" charset="0"/>
        </a:defRPr>
      </a:lvl2pPr>
      <a:lvl3pPr marL="685800" indent="-171450" algn="l" defTabSz="685800" rtl="0" eaLnBrk="1" latinLnBrk="0" hangingPunct="1">
        <a:spcBef>
          <a:spcPct val="20000"/>
        </a:spcBef>
        <a:buClr>
          <a:schemeClr val="accent1"/>
        </a:buClr>
        <a:buSzPct val="70000"/>
        <a:buFont typeface="Wingdings" charset="2"/>
        <a:buChar char="q"/>
        <a:defRPr sz="1500" b="0" i="0" kern="1200">
          <a:solidFill>
            <a:schemeClr val="accent6"/>
          </a:solidFill>
          <a:latin typeface="Century Gothic" charset="0"/>
          <a:ea typeface="Century Gothic" charset="0"/>
          <a:cs typeface="Century Gothic" charset="0"/>
        </a:defRPr>
      </a:lvl3pPr>
      <a:lvl4pPr marL="843534" indent="-17145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Wingdings" charset="2"/>
        <a:buChar char="§"/>
        <a:defRPr sz="1350" b="0" i="0" kern="1200">
          <a:solidFill>
            <a:schemeClr val="accent6"/>
          </a:solidFill>
          <a:latin typeface="Century Gothic" charset="0"/>
          <a:ea typeface="Century Gothic" charset="0"/>
          <a:cs typeface="Century Gothic" charset="0"/>
        </a:defRPr>
      </a:lvl4pPr>
      <a:lvl5pPr marL="994410" indent="-17145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Arial" charset="0"/>
        <a:buChar char="•"/>
        <a:defRPr sz="1200" b="0" i="0" kern="1200" baseline="0">
          <a:solidFill>
            <a:schemeClr val="accent6"/>
          </a:solidFill>
          <a:latin typeface="Century Gothic" charset="0"/>
          <a:ea typeface="Century Gothic" charset="0"/>
          <a:cs typeface="Century Gothic" charset="0"/>
        </a:defRPr>
      </a:lvl5pPr>
      <a:lvl6pPr marL="1138428" indent="-171450" algn="l" defTabSz="6858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050" kern="1200">
          <a:solidFill>
            <a:schemeClr val="tx2"/>
          </a:solidFill>
          <a:latin typeface="+mn-lt"/>
          <a:ea typeface="+mn-ea"/>
          <a:cs typeface="+mn-cs"/>
        </a:defRPr>
      </a:lvl6pPr>
      <a:lvl7pPr marL="1289304" indent="-171450" algn="l" defTabSz="6858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050" kern="1200">
          <a:solidFill>
            <a:schemeClr val="tx2"/>
          </a:solidFill>
          <a:latin typeface="+mn-lt"/>
          <a:ea typeface="+mn-ea"/>
          <a:cs typeface="+mn-cs"/>
        </a:defRPr>
      </a:lvl7pPr>
      <a:lvl8pPr marL="1440180" indent="-171450" algn="l" defTabSz="6858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050" kern="1200">
          <a:solidFill>
            <a:schemeClr val="tx2"/>
          </a:solidFill>
          <a:latin typeface="+mn-lt"/>
          <a:ea typeface="+mn-ea"/>
          <a:cs typeface="+mn-cs"/>
        </a:defRPr>
      </a:lvl8pPr>
      <a:lvl9pPr marL="1591056" indent="-171450" algn="l" defTabSz="6858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05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project.com/Articles/1166136/S-O-L-I-D-GRASP-And-Other-Basic-Principles-of-Obje#dependency-inversion-principle" TargetMode="External"/><Relationship Id="rId13" Type="http://schemas.openxmlformats.org/officeDocument/2006/relationships/hyperlink" Target="https://www.codeproject.com/Articles/1166136/S-O-L-I-D-GRASP-And-Other-Basic-Principles-of-Obje#creator" TargetMode="External"/><Relationship Id="rId3" Type="http://schemas.openxmlformats.org/officeDocument/2006/relationships/hyperlink" Target="https://www.codeproject.com/Articles/1166136/S-O-L-I-D-GRASP-And-Other-Basic-Principles-of-Obje#high-cohesion" TargetMode="External"/><Relationship Id="rId7" Type="http://schemas.openxmlformats.org/officeDocument/2006/relationships/hyperlink" Target="https://www.codeproject.com/Articles/1166136/S-O-L-I-D-GRASP-And-Other-Basic-Principles-of-Obje#interface-segregation-principle" TargetMode="External"/><Relationship Id="rId12" Type="http://schemas.openxmlformats.org/officeDocument/2006/relationships/hyperlink" Target="https://www.codeproject.com/Articles/1166136/S-O-L-I-D-GRASP-And-Other-Basic-Principles-of-Obje#information-expert" TargetMode="External"/><Relationship Id="rId17" Type="http://schemas.openxmlformats.org/officeDocument/2006/relationships/hyperlink" Target="https://www.codeproject.com/Articles/1166136/S-O-L-I-D-GRASP-And-Other-Basic-Principles-of-Obje#indirection" TargetMode="External"/><Relationship Id="rId2" Type="http://schemas.openxmlformats.org/officeDocument/2006/relationships/hyperlink" Target="https://www.codeproject.com/Articles/1166136/S-O-L-I-D-GRASP-And-Other-Basic-Principles-of-Obje#singleresponsibility-principle" TargetMode="External"/><Relationship Id="rId16" Type="http://schemas.openxmlformats.org/officeDocument/2006/relationships/hyperlink" Target="https://www.codeproject.com/Articles/1166136/S-O-L-I-D-GRASP-And-Other-Basic-Principles-of-Obje#favor-composi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odeproject.com/Articles/1166136/S-O-L-I-D-GRASP-And-Other-Basic-Principles-of-Obje#liskov-substitution-principle" TargetMode="External"/><Relationship Id="rId11" Type="http://schemas.openxmlformats.org/officeDocument/2006/relationships/hyperlink" Target="https://www.codeproject.com/Articles/1166136/S-O-L-I-D-GRASP-And-Other-Basic-Principles-of-Obje#polymorphism" TargetMode="External"/><Relationship Id="rId5" Type="http://schemas.openxmlformats.org/officeDocument/2006/relationships/hyperlink" Target="https://www.codeproject.com/Articles/1166136/S-O-L-I-D-GRASP-And-Other-Basic-Principles-of-Obje#open-closed-principle" TargetMode="External"/><Relationship Id="rId15" Type="http://schemas.openxmlformats.org/officeDocument/2006/relationships/hyperlink" Target="https://www.codeproject.com/Articles/1166136/S-O-L-I-D-GRASP-And-Other-Basic-Principles-of-Obje#controller" TargetMode="External"/><Relationship Id="rId10" Type="http://schemas.openxmlformats.org/officeDocument/2006/relationships/hyperlink" Target="https://www.codeproject.com/Articles/1166136/S-O-L-I-D-GRASP-And-Other-Basic-Principles-of-Obje#hollywood-principle" TargetMode="External"/><Relationship Id="rId4" Type="http://schemas.openxmlformats.org/officeDocument/2006/relationships/hyperlink" Target="https://www.codeproject.com/Articles/1166136/S-O-L-I-D-GRASP-And-Other-Basic-Principles-of-Obje#low-coupling" TargetMode="External"/><Relationship Id="rId9" Type="http://schemas.openxmlformats.org/officeDocument/2006/relationships/hyperlink" Target="https://www.codeproject.com/Articles/1166136/S-O-L-I-D-GRASP-And-Other-Basic-Principles-of-Obje#program-to-interface" TargetMode="External"/><Relationship Id="rId14" Type="http://schemas.openxmlformats.org/officeDocument/2006/relationships/hyperlink" Target="https://www.codeproject.com/Articles/1166136/S-O-L-I-D-GRASP-And-Other-Basic-Principles-of-Obje#pure-fabric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Devlin Liles, President - Houston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Lost Art of Good Object Design</a:t>
            </a:r>
          </a:p>
        </p:txBody>
      </p:sp>
    </p:spTree>
    <p:extLst>
      <p:ext uri="{BB962C8B-B14F-4D97-AF65-F5344CB8AC3E}">
        <p14:creationId xmlns:p14="http://schemas.microsoft.com/office/powerpoint/2010/main" val="918530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CA064-60C3-4995-92CB-73A20EAF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2652A-A371-40F2-A575-36DF50C97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25" y="1374019"/>
            <a:ext cx="4814580" cy="4486429"/>
          </a:xfrm>
        </p:spPr>
        <p:txBody>
          <a:bodyPr anchor="ctr"/>
          <a:lstStyle/>
          <a:p>
            <a:pPr algn="ctr"/>
            <a:r>
              <a:rPr lang="en-US" dirty="0"/>
              <a:t>Christian</a:t>
            </a:r>
          </a:p>
          <a:p>
            <a:pPr algn="ctr"/>
            <a:r>
              <a:rPr lang="en-US" dirty="0"/>
              <a:t>Husband</a:t>
            </a:r>
          </a:p>
          <a:p>
            <a:pPr algn="ctr"/>
            <a:r>
              <a:rPr lang="en-US" dirty="0"/>
              <a:t>Father</a:t>
            </a:r>
          </a:p>
          <a:p>
            <a:pPr algn="ctr"/>
            <a:r>
              <a:rPr lang="en-US" dirty="0"/>
              <a:t>Passionate Geek</a:t>
            </a:r>
          </a:p>
          <a:p>
            <a:pPr algn="ctr"/>
            <a:r>
              <a:rPr lang="en-US" dirty="0"/>
              <a:t>Life long learner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C465065-2498-44B6-9D5A-AC460C898E45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D124A-0760-42FB-AC32-6142177D6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D1A7-50CA-47EC-BC26-E023D11A4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7941B-92B4-4E49-A3D1-846A31AC5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179" y="1598645"/>
            <a:ext cx="5807290" cy="387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45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4017-3C39-4876-8663-9E65F13EF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great developer?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9596A-5D0B-4BBF-A9A7-D73CBF297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" indent="0">
              <a:buNone/>
            </a:pPr>
            <a:r>
              <a:rPr lang="en-US" sz="28700" dirty="0"/>
              <a:t>			??</a:t>
            </a:r>
          </a:p>
          <a:p>
            <a:pPr marL="51435" indent="0">
              <a:buNone/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87BCBB-8C8C-4081-805F-3FB19B8F2998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DBF6F-0BF8-4DC0-AE7E-BB455F200D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9EECB-534C-4C8B-BD13-BD92072EE2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491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0E3AD-0D9A-4658-9A7C-4DC5B021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all know?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9DAF66-6D6B-49DF-80C9-C247F08A4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9698" y="1233152"/>
            <a:ext cx="6970599" cy="4848176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EB859357-E5BF-4F85-9D24-356C0EEBDC81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F9369-BF76-40C6-8750-91190172D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8CDAE-1BA3-44FF-B9FC-B8FFE1CCF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56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55F8-1627-4962-B589-F7A9D77C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Soup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069D6-D3EF-4DA8-A37A-1FED79BE4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25" y="1460502"/>
            <a:ext cx="11631346" cy="3833742"/>
          </a:xfrm>
        </p:spPr>
        <p:txBody>
          <a:bodyPr numCol="2">
            <a:normAutofit/>
          </a:bodyPr>
          <a:lstStyle/>
          <a:p>
            <a:r>
              <a:rPr lang="en-US" dirty="0"/>
              <a:t>SOLID?</a:t>
            </a:r>
          </a:p>
          <a:p>
            <a:r>
              <a:rPr lang="en-US" dirty="0" err="1"/>
              <a:t>GoF</a:t>
            </a:r>
            <a:r>
              <a:rPr lang="en-US" dirty="0"/>
              <a:t> Patterns?</a:t>
            </a:r>
          </a:p>
          <a:p>
            <a:r>
              <a:rPr lang="en-US" dirty="0"/>
              <a:t>GRASP?</a:t>
            </a:r>
          </a:p>
          <a:p>
            <a:r>
              <a:rPr lang="en-US" dirty="0"/>
              <a:t>Coupling/Cohesion?</a:t>
            </a:r>
          </a:p>
          <a:p>
            <a:pPr lvl="1"/>
            <a:r>
              <a:rPr lang="en-US" dirty="0"/>
              <a:t>Efferent / Afferent</a:t>
            </a:r>
          </a:p>
          <a:p>
            <a:r>
              <a:rPr lang="en-US" dirty="0">
                <a:hlinkClick r:id="rId2"/>
              </a:rPr>
              <a:t>Single Responsibility Principle (SOLID)</a:t>
            </a:r>
            <a:endParaRPr lang="en-US" dirty="0"/>
          </a:p>
          <a:p>
            <a:r>
              <a:rPr lang="en-US" dirty="0">
                <a:hlinkClick r:id="rId3"/>
              </a:rPr>
              <a:t>High Cohesion (GRASP)</a:t>
            </a:r>
            <a:endParaRPr lang="en-US" dirty="0"/>
          </a:p>
          <a:p>
            <a:r>
              <a:rPr lang="en-US" dirty="0">
                <a:hlinkClick r:id="rId4"/>
              </a:rPr>
              <a:t>Low Coupling (GRASP)</a:t>
            </a:r>
            <a:endParaRPr lang="en-US" dirty="0"/>
          </a:p>
          <a:p>
            <a:r>
              <a:rPr lang="en-US" dirty="0">
                <a:hlinkClick r:id="rId5"/>
              </a:rPr>
              <a:t>Open Closed Principle (SOLID)</a:t>
            </a:r>
            <a:endParaRPr lang="en-US" dirty="0"/>
          </a:p>
          <a:p>
            <a:r>
              <a:rPr lang="en-US" dirty="0" err="1">
                <a:hlinkClick r:id="rId6"/>
              </a:rPr>
              <a:t>Liskov</a:t>
            </a:r>
            <a:r>
              <a:rPr lang="en-US" dirty="0">
                <a:hlinkClick r:id="rId6"/>
              </a:rPr>
              <a:t> Substitution principle (SOLID)</a:t>
            </a:r>
            <a:endParaRPr lang="en-US" dirty="0"/>
          </a:p>
          <a:p>
            <a:r>
              <a:rPr lang="en-US" dirty="0">
                <a:hlinkClick r:id="rId7"/>
              </a:rPr>
              <a:t>Interface Segregation Principle (SOLID)</a:t>
            </a:r>
            <a:endParaRPr lang="en-US" dirty="0"/>
          </a:p>
          <a:p>
            <a:r>
              <a:rPr lang="en-US" dirty="0">
                <a:hlinkClick r:id="rId8"/>
              </a:rPr>
              <a:t>Dependency Inversion Principle (SOLID)</a:t>
            </a:r>
            <a:endParaRPr lang="en-US" dirty="0"/>
          </a:p>
          <a:p>
            <a:r>
              <a:rPr lang="en-US" dirty="0">
                <a:hlinkClick r:id="rId9"/>
              </a:rPr>
              <a:t>Program to an Interface, not to an Implementation</a:t>
            </a:r>
            <a:endParaRPr lang="en-US" dirty="0"/>
          </a:p>
          <a:p>
            <a:r>
              <a:rPr lang="en-US" dirty="0">
                <a:hlinkClick r:id="rId10"/>
              </a:rPr>
              <a:t>Hollywood Principle</a:t>
            </a:r>
            <a:endParaRPr lang="en-US" dirty="0"/>
          </a:p>
          <a:p>
            <a:r>
              <a:rPr lang="en-US" dirty="0">
                <a:hlinkClick r:id="rId11"/>
              </a:rPr>
              <a:t>Polymorphism (GRASP)</a:t>
            </a:r>
            <a:endParaRPr lang="en-US" dirty="0"/>
          </a:p>
          <a:p>
            <a:r>
              <a:rPr lang="en-US" dirty="0">
                <a:hlinkClick r:id="rId12"/>
              </a:rPr>
              <a:t>Information Expert (GRASP)</a:t>
            </a:r>
            <a:endParaRPr lang="en-US" dirty="0"/>
          </a:p>
          <a:p>
            <a:r>
              <a:rPr lang="en-US" dirty="0">
                <a:hlinkClick r:id="rId13"/>
              </a:rPr>
              <a:t>Creator (GRASP)</a:t>
            </a:r>
            <a:endParaRPr lang="en-US" dirty="0"/>
          </a:p>
          <a:p>
            <a:r>
              <a:rPr lang="en-US" dirty="0">
                <a:hlinkClick r:id="rId14"/>
              </a:rPr>
              <a:t>Pure Fabrication (GRASP)</a:t>
            </a:r>
            <a:endParaRPr lang="en-US" dirty="0"/>
          </a:p>
          <a:p>
            <a:r>
              <a:rPr lang="en-US" dirty="0">
                <a:hlinkClick r:id="rId15"/>
              </a:rPr>
              <a:t>Controller (GRASP)</a:t>
            </a:r>
            <a:endParaRPr lang="en-US" dirty="0"/>
          </a:p>
          <a:p>
            <a:r>
              <a:rPr lang="en-US" dirty="0">
                <a:hlinkClick r:id="rId16"/>
              </a:rPr>
              <a:t>Favor composition over inheritance</a:t>
            </a:r>
            <a:endParaRPr lang="en-US" dirty="0"/>
          </a:p>
          <a:p>
            <a:r>
              <a:rPr lang="en-US" dirty="0">
                <a:hlinkClick r:id="rId17"/>
              </a:rPr>
              <a:t>Indirection (GRASP)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54B9CAF-4072-4D8F-8C1B-CB6D46BA81EC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8EF54-5CBD-4334-9899-4825AF731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9B5A6-6C68-4F3F-8D52-77D56490A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4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182F-8A00-4BF5-8E01-454674133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analogies breakdown…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214C5C-C262-4ED2-A156-EF1EC9209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8566" y="1358320"/>
            <a:ext cx="4872864" cy="4872864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1A5D1459-3439-4172-9DEF-E84D5EC974E0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A6E32-E0A9-4662-B69A-E67945656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D392D-791C-4E6D-BF14-10BB6A3D2E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675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88CF-32B9-4DEA-BB13-C1507E35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biggest problems are our solutions…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1D5FA-B5CE-48E5-93A8-A265ECF679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F2096-C512-4FBD-9FA8-7D052BF5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7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8AB6873-D7A5-4841-B4B1-9E39B43605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3275" y="934224"/>
            <a:ext cx="8946759" cy="572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9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4D7E1-3DB3-4BD1-BDE9-27F427EF8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the contrived and into…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DE6660B-170A-47EB-A733-3D586DD69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4593" y="1505338"/>
            <a:ext cx="10306630" cy="4168242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F4515281-97A7-4E00-A4DA-2D6675FA716F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F07FE-83B2-4754-BBB6-145907C65C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42513-33AE-4E1D-A217-154B5EC20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457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33C3D-37C2-496D-B0FD-3762015C3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298CF-9DF3-48B4-A165-B1B962DF0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Peanut butter, Coding Time!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088321-156E-4CA0-AE01-42143FB447F2}"/>
              </a:ext>
            </a:extLst>
          </p:cNvPr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5E67-A8DD-42E4-96FE-CDBD9543C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10813-2E7E-4077-AB8A-828938E82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/>
            <a:fld id="{ABCABC6B-F667-1540-8370-D056DC2C0FCE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7025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improving-2016-new">
      <a:dk1>
        <a:srgbClr val="005596"/>
      </a:dk1>
      <a:lt1>
        <a:srgbClr val="FEFFFF"/>
      </a:lt1>
      <a:dk2>
        <a:srgbClr val="4497D2"/>
      </a:dk2>
      <a:lt2>
        <a:srgbClr val="FFFFFF"/>
      </a:lt2>
      <a:accent1>
        <a:srgbClr val="005596"/>
      </a:accent1>
      <a:accent2>
        <a:srgbClr val="4497D2"/>
      </a:accent2>
      <a:accent3>
        <a:srgbClr val="A9A9A9"/>
      </a:accent3>
      <a:accent4>
        <a:srgbClr val="F4BA41"/>
      </a:accent4>
      <a:accent5>
        <a:srgbClr val="5BC1A6"/>
      </a:accent5>
      <a:accent6>
        <a:srgbClr val="58595A"/>
      </a:accent6>
      <a:hlink>
        <a:srgbClr val="4497D2"/>
      </a:hlink>
      <a:folHlink>
        <a:srgbClr val="A9A9A9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6" id="{683C9562-9606-154A-8242-CBE1AC176671}" vid="{D895254F-436B-2844-A68E-DD8154C1A6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398AE121397446B28901E5E849BF40" ma:contentTypeVersion="3" ma:contentTypeDescription="Create a new document." ma:contentTypeScope="" ma:versionID="9a070c1f9efd80394b5ad076aa80d1cc">
  <xsd:schema xmlns:xsd="http://www.w3.org/2001/XMLSchema" xmlns:xs="http://www.w3.org/2001/XMLSchema" xmlns:p="http://schemas.microsoft.com/office/2006/metadata/properties" xmlns:ns2="a569edcc-d855-4e05-a4e6-408998576072" targetNamespace="http://schemas.microsoft.com/office/2006/metadata/properties" ma:root="true" ma:fieldsID="3ab1b7234ece9f80b63970a6babf5eb2" ns2:_="">
    <xsd:import namespace="a569edcc-d855-4e05-a4e6-40899857607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69edcc-d855-4e05-a4e6-40899857607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BE32A6D-AA86-4C80-BCEB-98D95E2D57B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B9327D8-8B0A-4902-93BF-E59E85E826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69edcc-d855-4e05-a4e6-4089985760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5FFCEC-4E62-42A1-B0E9-43C57BCD9C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corp-preso-template-wide</Template>
  <TotalTime>387</TotalTime>
  <Words>194</Words>
  <Application>Microsoft Office PowerPoint</Application>
  <PresentationFormat>Custom</PresentationFormat>
  <Paragraphs>75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Century Gothic</vt:lpstr>
      <vt:lpstr>Courier New</vt:lpstr>
      <vt:lpstr>Tahoma</vt:lpstr>
      <vt:lpstr>Wingdings</vt:lpstr>
      <vt:lpstr>Wingdings 2</vt:lpstr>
      <vt:lpstr>Austin</vt:lpstr>
      <vt:lpstr>The Lost Art of Good Object Design</vt:lpstr>
      <vt:lpstr>Introductions</vt:lpstr>
      <vt:lpstr>What makes a great developer?</vt:lpstr>
      <vt:lpstr>What do we all know?</vt:lpstr>
      <vt:lpstr>Word Soup</vt:lpstr>
      <vt:lpstr>All analogies breakdown…</vt:lpstr>
      <vt:lpstr>Our biggest problems are our solutions…</vt:lpstr>
      <vt:lpstr>Out of the contrived and into…</vt:lpstr>
      <vt:lpstr>Code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Kacir</dc:creator>
  <cp:lastModifiedBy>Devlin Liles</cp:lastModifiedBy>
  <cp:revision>8</cp:revision>
  <dcterms:created xsi:type="dcterms:W3CDTF">2016-10-12T13:37:19Z</dcterms:created>
  <dcterms:modified xsi:type="dcterms:W3CDTF">2017-08-11T02:48:51Z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0x010100D7398AE121397446B28901E5E849BF40</vt:lpwstr>
  </property>
</Properties>
</file>

<file path=docProps/thumbnail.jpeg>
</file>